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xml" ContentType="application/vnd.openxmlformats-officedocument.presentationml.tags+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8"/>
  </p:notesMasterIdLst>
  <p:sldIdLst>
    <p:sldId id="876" r:id="rId2"/>
    <p:sldId id="860" r:id="rId3"/>
    <p:sldId id="759" r:id="rId4"/>
    <p:sldId id="1054" r:id="rId5"/>
    <p:sldId id="1108" r:id="rId6"/>
    <p:sldId id="1109" r:id="rId7"/>
    <p:sldId id="1110" r:id="rId8"/>
    <p:sldId id="1111" r:id="rId9"/>
    <p:sldId id="1112" r:id="rId10"/>
    <p:sldId id="1113" r:id="rId11"/>
    <p:sldId id="1056" r:id="rId12"/>
    <p:sldId id="1057" r:id="rId13"/>
    <p:sldId id="1114" r:id="rId14"/>
    <p:sldId id="1115" r:id="rId15"/>
    <p:sldId id="1116" r:id="rId16"/>
    <p:sldId id="1093" r:id="rId17"/>
    <p:sldId id="1117" r:id="rId18"/>
    <p:sldId id="1063" r:id="rId19"/>
    <p:sldId id="1119" r:id="rId20"/>
    <p:sldId id="1120" r:id="rId21"/>
    <p:sldId id="1121" r:id="rId22"/>
    <p:sldId id="1122" r:id="rId23"/>
    <p:sldId id="1123" r:id="rId24"/>
    <p:sldId id="1124" r:id="rId25"/>
    <p:sldId id="1125" r:id="rId26"/>
    <p:sldId id="1118" r:id="rId27"/>
    <p:sldId id="957" r:id="rId28"/>
    <p:sldId id="1127" r:id="rId29"/>
    <p:sldId id="1126" r:id="rId30"/>
    <p:sldId id="1128" r:id="rId31"/>
    <p:sldId id="1129" r:id="rId32"/>
    <p:sldId id="1130" r:id="rId33"/>
    <p:sldId id="1105" r:id="rId34"/>
    <p:sldId id="1131" r:id="rId35"/>
    <p:sldId id="1132" r:id="rId36"/>
    <p:sldId id="1133" r:id="rId37"/>
    <p:sldId id="1134" r:id="rId38"/>
    <p:sldId id="1106" r:id="rId39"/>
    <p:sldId id="1136" r:id="rId40"/>
    <p:sldId id="1135" r:id="rId41"/>
    <p:sldId id="1137" r:id="rId42"/>
    <p:sldId id="1138" r:id="rId43"/>
    <p:sldId id="1139" r:id="rId44"/>
    <p:sldId id="1107" r:id="rId45"/>
    <p:sldId id="1140" r:id="rId46"/>
    <p:sldId id="1141" r:id="rId47"/>
    <p:sldId id="1143" r:id="rId48"/>
    <p:sldId id="1142" r:id="rId49"/>
    <p:sldId id="1144" r:id="rId50"/>
    <p:sldId id="1145" r:id="rId51"/>
    <p:sldId id="1146" r:id="rId52"/>
    <p:sldId id="1147" r:id="rId53"/>
    <p:sldId id="1104" r:id="rId54"/>
    <p:sldId id="958" r:id="rId55"/>
    <p:sldId id="874" r:id="rId56"/>
    <p:sldId id="291" r:id="rId57"/>
  </p:sldIdLst>
  <p:sldSz cx="9144000" cy="5143500" type="screen16x9"/>
  <p:notesSz cx="6858000" cy="9144000"/>
  <p:custDataLst>
    <p:tags r:id="rId5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4371" autoAdjust="0"/>
  </p:normalViewPr>
  <p:slideViewPr>
    <p:cSldViewPr snapToGrid="0" showGuides="1">
      <p:cViewPr varScale="1">
        <p:scale>
          <a:sx n="93" d="100"/>
          <a:sy n="93" d="100"/>
        </p:scale>
        <p:origin x="834" y="78"/>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25/10/2021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250283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integrated wireless NICs that incorporate a 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USB wireless adapter 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000000"/>
                </a:solidFill>
              </a:rPr>
              <a:t>Access point </a:t>
            </a:r>
            <a:r>
              <a:rPr lang="en-US" dirty="0">
                <a:solidFill>
                  <a:srgbClr val="000000"/>
                </a:solidFill>
              </a:rPr>
              <a:t>– To provide wires access</a:t>
            </a:r>
          </a:p>
          <a:p>
            <a:pPr marL="73085" lvl="1" indent="0">
              <a:spcAft>
                <a:spcPts val="600"/>
              </a:spcAft>
              <a:buSzPct val="90000"/>
            </a:pPr>
            <a:r>
              <a:rPr lang="en-US" b="1" dirty="0">
                <a:solidFill>
                  <a:srgbClr val="000000"/>
                </a:solidFill>
              </a:rPr>
              <a:t>Switch </a:t>
            </a:r>
            <a:r>
              <a:rPr lang="en-US" dirty="0">
                <a:solidFill>
                  <a:srgbClr val="000000"/>
                </a:solidFill>
              </a:rPr>
              <a:t>– To interconnect wired devices</a:t>
            </a:r>
          </a:p>
          <a:p>
            <a:pPr marL="73085" lvl="1" indent="0">
              <a:spcAft>
                <a:spcPts val="600"/>
              </a:spcAft>
              <a:buSzPct val="90000"/>
            </a:pPr>
            <a:r>
              <a:rPr lang="en-US" b="1" dirty="0">
                <a:solidFill>
                  <a:srgbClr val="000000"/>
                </a:solidFill>
              </a:rPr>
              <a:t>Router  </a:t>
            </a:r>
            <a:r>
              <a:rPr lang="en-US" dirty="0">
                <a:solidFill>
                  <a:srgbClr val="00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associate and authenticate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access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000000"/>
                </a:solidFill>
              </a:rPr>
              <a:t>Autonomous APs </a:t>
            </a:r>
            <a:r>
              <a:rPr lang="en-US" sz="1600" dirty="0">
                <a:solidFill>
                  <a:srgbClr val="000000"/>
                </a:solidFill>
              </a:rPr>
              <a:t>– Standalone devices configured through a command line interface or GUI.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000000"/>
                </a:solidFill>
              </a:rPr>
              <a:t>Controller-based APs </a:t>
            </a:r>
            <a:r>
              <a:rPr lang="en-US" sz="1600" dirty="0">
                <a:solidFill>
                  <a:srgbClr val="000000"/>
                </a:solidFill>
              </a:rPr>
              <a:t>– Also known as lightweight APs (LAPs). Use Lightweight Access Point Protocol (LWAPP) to communicate with </a:t>
            </a:r>
            <a:r>
              <a:rPr lang="en-US" sz="1600">
                <a:solidFill>
                  <a:srgbClr val="000000"/>
                </a:solidFill>
              </a:rPr>
              <a:t>a WLAN </a:t>
            </a:r>
            <a:r>
              <a:rPr lang="en-US" sz="1600" dirty="0">
                <a:solidFill>
                  <a:srgbClr val="000000"/>
                </a:solidFill>
              </a:rPr>
              <a:t>controller (WLC).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000000"/>
                </a:solidFill>
              </a:rPr>
              <a:t>Omnidirectional </a:t>
            </a:r>
            <a:r>
              <a:rPr lang="en-US" sz="1600" dirty="0">
                <a:solidFill>
                  <a:srgbClr val="000000"/>
                </a:solidFill>
              </a:rPr>
              <a:t>– Provide 360-degree coverage. Ideal in houses and office areas.</a:t>
            </a:r>
          </a:p>
          <a:p>
            <a:pPr marL="415985" lvl="1" indent="-342900">
              <a:buFont typeface="Arial" panose="020B0604020202020204" pitchFamily="34" charset="0"/>
              <a:buChar char="•"/>
            </a:pPr>
            <a:r>
              <a:rPr lang="en-US" sz="1600" b="1" dirty="0">
                <a:solidFill>
                  <a:srgbClr val="000000"/>
                </a:solidFill>
              </a:rPr>
              <a:t>Directional </a:t>
            </a:r>
            <a:r>
              <a:rPr lang="en-US" sz="1600" dirty="0">
                <a:solidFill>
                  <a:srgbClr val="000000"/>
                </a:solidFill>
              </a:rPr>
              <a:t>– Focus the radio signal in a specific direction. Examples are the Yagi and parabolic dish.</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multiple antennas (Up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000000"/>
                </a:solidFill>
              </a:rPr>
              <a:t>Ad hoc mode -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000000"/>
                </a:solidFill>
              </a:rPr>
              <a:t>Infrastructure mode -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000000"/>
                </a:solidFill>
              </a:rPr>
              <a:t>Tethering - </a:t>
            </a:r>
            <a:r>
              <a:rPr lang="en-US" sz="1600" dirty="0">
                <a:solidFill>
                  <a:srgbClr val="000000"/>
                </a:solidFill>
              </a:rPr>
              <a:t>Variation of the ad hoc topology is when a smart phone or tablet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000000"/>
                </a:solidFill>
              </a:rPr>
              <a:t>Basic Service Set (BSS)</a:t>
            </a:r>
          </a:p>
          <a:p>
            <a:pPr lvl="2">
              <a:lnSpc>
                <a:spcPct val="100000"/>
              </a:lnSpc>
              <a:spcBef>
                <a:spcPts val="300"/>
              </a:spcBef>
              <a:spcAft>
                <a:spcPts val="100"/>
              </a:spcAft>
            </a:pPr>
            <a:r>
              <a:rPr lang="en-US" sz="1400" dirty="0">
                <a:solidFill>
                  <a:srgbClr val="000000"/>
                </a:solidFill>
              </a:rPr>
              <a:t>Uses single AP 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00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wired distribution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802.11 frame format is similar to the Ethernet frame 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half-duplex and a client cannot “hear” while it is sending, making it impossible to detect a collision. </a:t>
            </a:r>
          </a:p>
          <a:p>
            <a:pPr marL="73085" lvl="1" indent="0">
              <a:buNone/>
            </a:pPr>
            <a:r>
              <a:rPr lang="en-US" sz="1600" dirty="0">
                <a:solidFill>
                  <a:srgbClr val="000000"/>
                </a:solidFill>
              </a:rPr>
              <a:t>WLANs use carrier sense multiple access with collision avoidance (CSMA/CA) to determine how and when to send data. A wireless client does the following:</a:t>
            </a:r>
          </a:p>
          <a:p>
            <a:pPr marL="415985" lvl="1" indent="-342900">
              <a:buFont typeface="+mj-lt"/>
              <a:buAutoNum type="arabicPeriod"/>
            </a:pPr>
            <a:r>
              <a:rPr lang="en-US" sz="1600" dirty="0">
                <a:solidFill>
                  <a:srgbClr val="000000"/>
                </a:solidFill>
              </a:rPr>
              <a:t>Listens to the channel to see if it is idle, i.e. no other traffic currently on the channel.</a:t>
            </a:r>
          </a:p>
          <a:p>
            <a:pPr marL="415985" lvl="1" indent="-342900">
              <a:buFont typeface="+mj-lt"/>
              <a:buAutoNum type="arabicPeriod"/>
            </a:pPr>
            <a:r>
              <a:rPr lang="en-US" sz="1600" dirty="0">
                <a:solidFill>
                  <a:srgbClr val="000000"/>
                </a:solidFill>
              </a:rPr>
              <a:t>Sends a ready to send (RTS) message the AP to request dedicated access to the network.</a:t>
            </a:r>
          </a:p>
          <a:p>
            <a:pPr marL="415985" lvl="1" indent="-342900">
              <a:buFont typeface="+mj-lt"/>
              <a:buAutoNum type="arabicPeriod"/>
            </a:pPr>
            <a:r>
              <a:rPr lang="en-US" sz="1600" dirty="0">
                <a:solidFill>
                  <a:srgbClr val="000000"/>
                </a:solidFill>
              </a:rPr>
              <a:t>Receives a clear to send (CTS) message from the AP granting access to send.</a:t>
            </a:r>
          </a:p>
          <a:p>
            <a:pPr marL="415985" lvl="1" indent="-342900">
              <a:buFont typeface="+mj-lt"/>
              <a:buAutoNum type="arabicPeriod"/>
            </a:pPr>
            <a:r>
              <a:rPr lang="en-US" sz="1600" dirty="0">
                <a:solidFill>
                  <a:srgbClr val="000000"/>
                </a:solidFill>
              </a:rPr>
              <a:t>Waits a random amount of time before restarting the process if no CTS message received.</a:t>
            </a:r>
          </a:p>
          <a:p>
            <a:pPr marL="415985" lvl="1" indent="-342900">
              <a:buFont typeface="+mj-lt"/>
              <a:buAutoNum type="arabicPeriod"/>
            </a:pPr>
            <a:r>
              <a:rPr lang="en-US" sz="1600" dirty="0">
                <a:solidFill>
                  <a:srgbClr val="000000"/>
                </a:solidFill>
              </a:rPr>
              <a:t>Transmits the data.</a:t>
            </a:r>
          </a:p>
          <a:p>
            <a:pPr marL="415985" lvl="1" indent="-342900">
              <a:buFont typeface="+mj-lt"/>
              <a:buAutoNum type="arabicPeriod"/>
            </a:pPr>
            <a:r>
              <a:rPr lang="en-US" sz="1600" dirty="0">
                <a:solidFill>
                  <a:srgbClr val="000000"/>
                </a:solidFill>
              </a:rPr>
              <a:t>Acknowledges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associate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000000"/>
                </a:solidFill>
              </a:rPr>
              <a:t>Discover a wireless AP</a:t>
            </a:r>
          </a:p>
          <a:p>
            <a:pPr marL="358835" lvl="1" indent="-285750"/>
            <a:r>
              <a:rPr lang="en-US" sz="1600" dirty="0">
                <a:solidFill>
                  <a:srgbClr val="000000"/>
                </a:solidFill>
              </a:rPr>
              <a:t>Authenticate with the AP</a:t>
            </a:r>
          </a:p>
          <a:p>
            <a:pPr marL="358835" lvl="1" indent="-285750"/>
            <a:r>
              <a:rPr lang="en-US" sz="1600" dirty="0">
                <a:solidFill>
                  <a:srgbClr val="000000"/>
                </a:solidFill>
              </a:rPr>
              <a:t>Associate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000000"/>
                </a:solidFill>
              </a:rPr>
              <a:t>SSID</a:t>
            </a:r>
            <a:r>
              <a:rPr lang="en-US" sz="1600" dirty="0">
                <a:solidFill>
                  <a:srgbClr val="000000"/>
                </a:solidFill>
              </a:rPr>
              <a:t> – The client needs to know the name of the network to connect.</a:t>
            </a:r>
          </a:p>
          <a:p>
            <a:pPr marL="358835" lvl="1" indent="-285750"/>
            <a:r>
              <a:rPr lang="en-US" sz="1600" b="1" dirty="0">
                <a:solidFill>
                  <a:srgbClr val="000000"/>
                </a:solidFill>
              </a:rPr>
              <a:t>Password</a:t>
            </a:r>
            <a:r>
              <a:rPr lang="en-US" sz="1600" dirty="0">
                <a:solidFill>
                  <a:srgbClr val="000000"/>
                </a:solidFill>
              </a:rPr>
              <a:t> – This is required for the client to authenticate to the AP.</a:t>
            </a:r>
          </a:p>
          <a:p>
            <a:pPr marL="358835" lvl="1" indent="-285750"/>
            <a:r>
              <a:rPr lang="en-US" sz="1600" b="1" dirty="0">
                <a:solidFill>
                  <a:srgbClr val="000000"/>
                </a:solidFill>
              </a:rPr>
              <a:t>Network mode </a:t>
            </a:r>
            <a:r>
              <a:rPr lang="en-US" sz="1600" dirty="0">
                <a:solidFill>
                  <a:srgbClr val="000000"/>
                </a:solidFill>
              </a:rPr>
              <a:t>– The 802.11 standard in use.</a:t>
            </a:r>
          </a:p>
          <a:p>
            <a:pPr marL="358835" lvl="1" indent="-285750"/>
            <a:r>
              <a:rPr lang="en-US" sz="1600" b="1" dirty="0">
                <a:solidFill>
                  <a:srgbClr val="000000"/>
                </a:solidFill>
              </a:rPr>
              <a:t>Security mode </a:t>
            </a:r>
            <a:r>
              <a:rPr lang="en-US" sz="1600" dirty="0">
                <a:solidFill>
                  <a:srgbClr val="000000"/>
                </a:solidFill>
              </a:rPr>
              <a:t>– The security parameter settings, i.e. WEP, WPA, or WPA2.</a:t>
            </a:r>
          </a:p>
          <a:p>
            <a:pPr marL="358835" lvl="1" indent="-285750"/>
            <a:r>
              <a:rPr lang="en-US" sz="1600" b="1" dirty="0">
                <a:solidFill>
                  <a:srgbClr val="00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000000"/>
                </a:solidFill>
              </a:rPr>
              <a:t>Wireless clients connect to the AP using a passive or active scanning (probing) process. </a:t>
            </a:r>
          </a:p>
          <a:p>
            <a:pPr marL="415985" lvl="1" indent="-342900">
              <a:buFont typeface="Arial" panose="020B0604020202020204" pitchFamily="34" charset="0"/>
              <a:buChar char="•"/>
            </a:pPr>
            <a:r>
              <a:rPr lang="en-US" sz="1600" b="1" dirty="0">
                <a:solidFill>
                  <a:srgbClr val="000000"/>
                </a:solidFill>
              </a:rPr>
              <a:t>Passive mode </a:t>
            </a:r>
            <a:r>
              <a:rPr lang="en-US" sz="1600" dirty="0">
                <a:solidFill>
                  <a:srgbClr val="000000"/>
                </a:solidFill>
              </a:rPr>
              <a:t>– AP openly advertises its service 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000000"/>
                </a:solidFill>
              </a:rPr>
              <a:t>Active mode </a:t>
            </a:r>
            <a:r>
              <a:rPr lang="en-US" sz="1600" dirty="0">
                <a:solidFill>
                  <a:srgbClr val="000000"/>
                </a:solidFill>
              </a:rPr>
              <a:t>– Wireless clients must know the name of the SSID. The wireless client initiates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000000"/>
                </a:solidFill>
              </a:rPr>
              <a:t>CAPWAP is an IEEE standard protocol that enables a WLC to manage 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LWAPP but adds additional security with Datagram Transport Layer Security (DLTS).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Encapsulates and forwards WLAN client traffic between an AP and a WLC over  tunnels using UDP ports 5246 and 5247.</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IP protocol 17 and IPv6 uses IP protocol 136.</a:t>
            </a:r>
            <a:endParaRPr lang="en-US" sz="15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28041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DTLS provides security between the 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CAPWAP control channel and encrypt all management and control traffic 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Data encryption is disabled by default and requires a DTLS license 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high, the channel may become oversaturated, degrading the quality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mitigated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2.4 GHz band is subdivided into multiple channels each allotted 22 MHz bandwidth and separated from the next channel by 5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5GHz standards 802.11a/n/ac, there are 24 channels. Each channel is separated from the next channel by 20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36, 48, and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14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14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14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14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14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1400" dirty="0"/>
              <a:t>DTLS is a protocol provides security between the AP and the WLC. </a:t>
            </a:r>
          </a:p>
          <a:p>
            <a:pPr marL="115887" indent="-285750">
              <a:spcBef>
                <a:spcPts val="0"/>
              </a:spcBef>
              <a:spcAft>
                <a:spcPts val="0"/>
              </a:spcAft>
              <a:buFont typeface="Arial" panose="020B0604020202020204" pitchFamily="34" charset="0"/>
              <a:buChar char="•"/>
            </a:pPr>
            <a:r>
              <a:rPr lang="en-US" sz="14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1400" dirty="0"/>
              <a:t>The 802.11b/g/n standards operate in the 2.4 GHz to 2.5GHz spectrum. The 2.4 GHz band is subdivided into multiple channels. Each channel is allotted 22 MHz bandwidth and is separated from the next channel by 5 MHz.</a:t>
            </a:r>
          </a:p>
          <a:p>
            <a:pPr marL="115887" indent="-285750">
              <a:spcBef>
                <a:spcPts val="0"/>
              </a:spcBef>
              <a:spcAft>
                <a:spcPts val="0"/>
              </a:spcAft>
              <a:buFont typeface="Arial" panose="020B0604020202020204" pitchFamily="34" charset="0"/>
              <a:buChar char="•"/>
            </a:pPr>
            <a:r>
              <a:rPr lang="en-US" sz="1400" dirty="0"/>
              <a:t>Wireless networks are susceptible to threats, including: data interception, wireless intruders, DoS attacks, and rogue APs. </a:t>
            </a:r>
          </a:p>
          <a:p>
            <a:pPr marL="115887" indent="-285750">
              <a:spcBef>
                <a:spcPts val="0"/>
              </a:spcBef>
              <a:spcAft>
                <a:spcPts val="0"/>
              </a:spcAft>
              <a:buFont typeface="Arial" panose="020B0604020202020204" pitchFamily="34" charset="0"/>
              <a:buChar char="•"/>
            </a:pPr>
            <a:r>
              <a:rPr lang="en-US" sz="14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1400" dirty="0"/>
              <a:t>There are four shared key authentication techniques available: WEP, WPA, WPA2, and WPA3.</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11100</TotalTime>
  <Words>4913</Words>
  <Application>Microsoft Office PowerPoint</Application>
  <PresentationFormat>On-screen Show (16:9)</PresentationFormat>
  <Paragraphs>681</Paragraphs>
  <Slides>56</Slides>
  <Notes>56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CiscoSans</vt:lpstr>
      <vt:lpstr>CiscoSans ExtraLight</vt:lpstr>
      <vt:lpstr>Wingdings</vt:lpstr>
      <vt:lpstr>Default Theme</vt:lpstr>
      <vt:lpstr>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Binh Bui Thanh</cp:lastModifiedBy>
  <cp:revision>340</cp:revision>
  <dcterms:created xsi:type="dcterms:W3CDTF">2019-10-18T06:21:22Z</dcterms:created>
  <dcterms:modified xsi:type="dcterms:W3CDTF">2021-10-25T14:41:16Z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